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6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4" r:id="rId30"/>
    <p:sldId id="305" r:id="rId31"/>
    <p:sldId id="306" r:id="rId32"/>
    <p:sldId id="307" r:id="rId33"/>
    <p:sldId id="308" r:id="rId34"/>
    <p:sldId id="309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25765-06F2-8947-9F08-592289D68FB4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7FD67-A658-1C46-AFFB-7A1E1E4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7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429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6" y="0"/>
            <a:ext cx="7483033" cy="926086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186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99627"/>
            <a:ext cx="2057400" cy="5226538"/>
          </a:xfrm>
        </p:spPr>
        <p:txBody>
          <a:bodyPr vert="eaVert"/>
          <a:lstStyle/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2857"/>
            <a:ext cx="6019800" cy="5213308"/>
          </a:xfrm>
        </p:spPr>
        <p:txBody>
          <a:bodyPr vert="eaVert"/>
          <a:lstStyle>
            <a:lvl1pPr>
              <a:defRPr sz="2600"/>
            </a:lvl1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93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6" y="0"/>
            <a:ext cx="7483033" cy="91285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  <a:lvl3pPr marL="1371600" indent="-457200">
              <a:buFont typeface="Arial"/>
              <a:buChar char="•"/>
              <a:defRPr/>
            </a:lvl3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96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878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995" y="0"/>
            <a:ext cx="7430119" cy="912857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47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452" y="0"/>
            <a:ext cx="7443348" cy="926086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400"/>
            </a:lvl1pPr>
            <a:lvl2pPr marL="742950" indent="-285750">
              <a:buSzPct val="100000"/>
              <a:buFontTx/>
              <a:buBlip>
                <a:blip r:embed="rId3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3"/>
              </a:buBlip>
              <a:defRPr sz="2400"/>
            </a:lvl1pPr>
            <a:lvl2pPr>
              <a:defRPr sz="2000"/>
            </a:lvl2pPr>
            <a:lvl3pPr marL="1143000" indent="-228600">
              <a:buSzPct val="100000"/>
              <a:buFontTx/>
              <a:buBlip>
                <a:blip r:embed="rId2"/>
              </a:buBlip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02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36" y="0"/>
            <a:ext cx="7403663" cy="912857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46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508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98" y="273050"/>
            <a:ext cx="2857016" cy="16452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4596"/>
            <a:ext cx="5111750" cy="5861569"/>
          </a:xfrm>
        </p:spPr>
        <p:txBody>
          <a:bodyPr/>
          <a:lstStyle>
            <a:lvl1pPr>
              <a:defRPr sz="2500">
                <a:solidFill>
                  <a:srgbClr val="FFFFFF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498" y="2050620"/>
            <a:ext cx="2857016" cy="40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697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31925"/>
            <a:ext cx="5486400" cy="3695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CBD-6047-436E-A0A9-6138F68D0BE2}" type="datetimeFigureOut">
              <a:rPr lang="hu-HU" smtClean="0"/>
              <a:t>2017.09.28.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468D-B626-49AB-9C68-F273B5530E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40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/>
              </a:defRPr>
            </a:lvl1pPr>
          </a:lstStyle>
          <a:p>
            <a:fld id="{7C43DCBD-6047-436E-A0A9-6138F68D0BE2}" type="datetimeFigureOut">
              <a:rPr lang="hu-HU" smtClean="0"/>
              <a:pPr/>
              <a:t>2017.09.28.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/>
              </a:defRPr>
            </a:lvl1pPr>
          </a:lstStyle>
          <a:p>
            <a:endParaRPr lang="hu-H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/>
              </a:defRPr>
            </a:lvl1pPr>
          </a:lstStyle>
          <a:p>
            <a:fld id="{6D0B468D-B626-49AB-9C68-F273B5530E4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192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 t="57053" r="36771" b="19368"/>
          <a:stretch/>
        </p:blipFill>
        <p:spPr>
          <a:xfrm>
            <a:off x="3439507" y="5028601"/>
            <a:ext cx="2330605" cy="1616927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859001"/>
          </a:xfrm>
        </p:spPr>
        <p:txBody>
          <a:bodyPr/>
          <a:lstStyle/>
          <a:p>
            <a:r>
              <a:rPr lang="hu-HU" dirty="0" smtClean="0"/>
              <a:t> </a:t>
            </a:r>
          </a:p>
          <a:p>
            <a:endParaRPr lang="hu-HU" dirty="0"/>
          </a:p>
        </p:txBody>
      </p:sp>
      <p:pic>
        <p:nvPicPr>
          <p:cNvPr id="6" name="Picture 2" descr="D:\Users\SUCHGY\Desktop\PARLeX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91" y="1065461"/>
            <a:ext cx="5522262" cy="23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794948" y="3247365"/>
            <a:ext cx="7553348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3600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E-törvényalkotás az Országgyűlésben</a:t>
            </a:r>
            <a:endParaRPr lang="hu-HU" sz="3600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970863" y="4539734"/>
            <a:ext cx="320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https:// parlex.parlament.hu </a:t>
            </a:r>
            <a:endParaRPr lang="hu-HU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163138"/>
            <a:ext cx="459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Törvényjavaslat szerkesztése és elektronikus benyújtása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7524" y="2307193"/>
            <a:ext cx="554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Hivatkozások automatikus felismerése és kezelése</a:t>
            </a:r>
          </a:p>
        </p:txBody>
      </p:sp>
      <p:pic>
        <p:nvPicPr>
          <p:cNvPr id="9" name="Kép 8"/>
          <p:cNvPicPr/>
          <p:nvPr/>
        </p:nvPicPr>
        <p:blipFill rotWithShape="1">
          <a:blip r:embed="rId2"/>
          <a:srcRect l="35549" t="33332" r="1952" b="6085"/>
          <a:stretch/>
        </p:blipFill>
        <p:spPr bwMode="auto">
          <a:xfrm>
            <a:off x="482438" y="2844683"/>
            <a:ext cx="7895752" cy="3521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Kép 9"/>
          <p:cNvPicPr/>
          <p:nvPr/>
        </p:nvPicPr>
        <p:blipFill rotWithShape="1">
          <a:blip r:embed="rId2"/>
          <a:srcRect l="81514" t="44443" r="7243" b="53176"/>
          <a:stretch/>
        </p:blipFill>
        <p:spPr bwMode="auto">
          <a:xfrm>
            <a:off x="5930002" y="3285800"/>
            <a:ext cx="1655547" cy="509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Kép 10"/>
          <p:cNvPicPr/>
          <p:nvPr/>
        </p:nvPicPr>
        <p:blipFill rotWithShape="1">
          <a:blip r:embed="rId2"/>
          <a:srcRect l="50595" t="85449" r="31217" b="11641"/>
          <a:stretch/>
        </p:blipFill>
        <p:spPr bwMode="auto">
          <a:xfrm>
            <a:off x="2266898" y="5600237"/>
            <a:ext cx="2587337" cy="670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26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163138"/>
            <a:ext cx="459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Törvényjavaslat szerkesztése és elektronikus benyújtása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7524" y="2307193"/>
            <a:ext cx="802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Szerkezeti egységekhez kapcsolódó indokolások szerkesztése, automatikus kezelése</a:t>
            </a:r>
          </a:p>
        </p:txBody>
      </p:sp>
      <p:pic>
        <p:nvPicPr>
          <p:cNvPr id="13" name="Kép 12"/>
          <p:cNvPicPr/>
          <p:nvPr/>
        </p:nvPicPr>
        <p:blipFill rotWithShape="1">
          <a:blip r:embed="rId2"/>
          <a:srcRect t="10846" r="794" b="18255"/>
          <a:stretch/>
        </p:blipFill>
        <p:spPr bwMode="auto">
          <a:xfrm>
            <a:off x="605790" y="2964940"/>
            <a:ext cx="7623810" cy="355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églalap 13"/>
          <p:cNvSpPr/>
          <p:nvPr/>
        </p:nvSpPr>
        <p:spPr>
          <a:xfrm rot="20318415">
            <a:off x="874872" y="4343720"/>
            <a:ext cx="36910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000" b="0" cap="none" spc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A struktúrából kiválasztott szerkezeti egység</a:t>
            </a:r>
            <a:endParaRPr lang="hu-HU" sz="2000" b="0" cap="none" spc="0">
              <a:ln w="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églalap 14"/>
          <p:cNvSpPr/>
          <p:nvPr/>
        </p:nvSpPr>
        <p:spPr>
          <a:xfrm rot="1361756">
            <a:off x="4769284" y="4497609"/>
            <a:ext cx="36910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00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Szerkeszthető indokolás</a:t>
            </a:r>
            <a:endParaRPr lang="hu-HU" sz="2000" b="0" cap="none" spc="0">
              <a:ln w="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163138"/>
            <a:ext cx="459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Törvényjavaslat szerkesztése és elektronikus benyújtása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5846" y="2080767"/>
            <a:ext cx="558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Elektronikus benyújtás generált sablonnal…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725" y="2609363"/>
            <a:ext cx="6605195" cy="3664951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 rot="449549">
            <a:off x="3094421" y="2503059"/>
            <a:ext cx="36910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000" b="0" cap="none" spc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Automatikusan generált metaadatok</a:t>
            </a:r>
            <a:endParaRPr lang="hu-HU" sz="2000" b="0" cap="none" spc="0">
              <a:ln w="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6" name="Lefelé nyíl 15"/>
          <p:cNvSpPr/>
          <p:nvPr/>
        </p:nvSpPr>
        <p:spPr>
          <a:xfrm>
            <a:off x="3954780" y="3080620"/>
            <a:ext cx="149603" cy="1479950"/>
          </a:xfrm>
          <a:prstGeom prst="downArrow">
            <a:avLst/>
          </a:prstGeom>
          <a:solidFill>
            <a:srgbClr val="00B0F0"/>
          </a:solidFill>
          <a:ln>
            <a:solidFill>
              <a:srgbClr val="4F89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Lefelé nyíl 16"/>
          <p:cNvSpPr/>
          <p:nvPr/>
        </p:nvSpPr>
        <p:spPr>
          <a:xfrm>
            <a:off x="5979917" y="3151426"/>
            <a:ext cx="157993" cy="452684"/>
          </a:xfrm>
          <a:prstGeom prst="downArrow">
            <a:avLst/>
          </a:prstGeom>
          <a:solidFill>
            <a:srgbClr val="00B0F0"/>
          </a:solidFill>
          <a:ln>
            <a:solidFill>
              <a:srgbClr val="4F89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163138"/>
            <a:ext cx="459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Törvényjavaslat szerkesztése és elektronikus benyújtása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5846" y="2080767"/>
            <a:ext cx="558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…azonnal vagy tetszőleges időpontra időzítve</a:t>
            </a:r>
          </a:p>
        </p:txBody>
      </p:sp>
      <p:pic>
        <p:nvPicPr>
          <p:cNvPr id="13" name="Kép 12"/>
          <p:cNvPicPr/>
          <p:nvPr/>
        </p:nvPicPr>
        <p:blipFill rotWithShape="1">
          <a:blip r:embed="rId2"/>
          <a:srcRect l="39021" t="35979" r="38658" b="29630"/>
          <a:stretch/>
        </p:blipFill>
        <p:spPr bwMode="auto">
          <a:xfrm>
            <a:off x="2088832" y="2664573"/>
            <a:ext cx="4906328" cy="3713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32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163138"/>
            <a:ext cx="459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Törvényjavaslat szerkesztése és elektronikus benyújtása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5846" y="2080767"/>
            <a:ext cx="813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Metaadatok átadása az iromány-nyilvántartó rendszernek, automatikus folyamatindítás</a:t>
            </a:r>
          </a:p>
        </p:txBody>
      </p:sp>
      <p:pic>
        <p:nvPicPr>
          <p:cNvPr id="9" name="Kép 8"/>
          <p:cNvPicPr/>
          <p:nvPr/>
        </p:nvPicPr>
        <p:blipFill rotWithShape="1">
          <a:blip r:embed="rId2"/>
          <a:srcRect l="8432" t="9788" r="10384" b="4762"/>
          <a:stretch/>
        </p:blipFill>
        <p:spPr bwMode="auto">
          <a:xfrm>
            <a:off x="587692" y="2721225"/>
            <a:ext cx="7630478" cy="4041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18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345872" y="2240824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345872" y="3318510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345872" y="4396196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345872" y="5473882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163138"/>
            <a:ext cx="459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Törvényjavaslat szerkesztése és elektronikus benyújtása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345872" y="2376198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Általános vita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345872" y="3453884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Részletes vita a bizottságokban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345872" y="4531570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Törvényalkotási bizottság eljárása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45872" y="5609256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Zárószavazás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4643302" y="1803218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638403" y="2880904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4644390" y="3958590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638403" y="5036276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0052 -0.15602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8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0052 -0.1544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7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  <p:bldP spid="5" grpId="0" animBg="1"/>
      <p:bldP spid="6" grpId="0" animBg="1"/>
      <p:bldP spid="7" grpId="0" animBg="1"/>
      <p:bldP spid="8" grpId="0"/>
      <p:bldP spid="9" grpId="1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298512"/>
            <a:ext cx="459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Általános vita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95560" y="2129722"/>
            <a:ext cx="853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Képviselői módosító javaslatok készítése (automatikus parlamenti  korrektúra)</a:t>
            </a:r>
          </a:p>
        </p:txBody>
      </p:sp>
      <p:pic>
        <p:nvPicPr>
          <p:cNvPr id="18" name="Kép 17"/>
          <p:cNvPicPr/>
          <p:nvPr/>
        </p:nvPicPr>
        <p:blipFill rotWithShape="1">
          <a:blip r:embed="rId2"/>
          <a:srcRect l="29100" t="26720" r="28902" b="20371"/>
          <a:stretch/>
        </p:blipFill>
        <p:spPr bwMode="auto">
          <a:xfrm>
            <a:off x="2400300" y="2596044"/>
            <a:ext cx="4583429" cy="3889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églalap 21"/>
          <p:cNvSpPr/>
          <p:nvPr/>
        </p:nvSpPr>
        <p:spPr>
          <a:xfrm>
            <a:off x="3745978" y="3030539"/>
            <a:ext cx="36910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000" b="0" cap="none" spc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Szerkesztő felület</a:t>
            </a:r>
            <a:endParaRPr lang="hu-HU" sz="2000" b="0" cap="none" spc="0">
              <a:ln w="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9" name="Kép 18"/>
          <p:cNvPicPr/>
          <p:nvPr/>
        </p:nvPicPr>
        <p:blipFill rotWithShape="1">
          <a:blip r:embed="rId3"/>
          <a:srcRect l="28913" t="32263" r="52508" b="56481"/>
          <a:stretch/>
        </p:blipFill>
        <p:spPr bwMode="auto">
          <a:xfrm>
            <a:off x="2028416" y="2812197"/>
            <a:ext cx="2867892" cy="1327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églalap 20"/>
          <p:cNvSpPr/>
          <p:nvPr/>
        </p:nvSpPr>
        <p:spPr>
          <a:xfrm>
            <a:off x="3229888" y="4471293"/>
            <a:ext cx="45091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000" b="0" cap="none" spc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Automatikusan korrektúrázott</a:t>
            </a:r>
            <a:br>
              <a:rPr lang="hu-HU" sz="2000" b="0" cap="none" spc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hu-HU" sz="2000" b="0" cap="none" spc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szöveg</a:t>
            </a:r>
            <a:endParaRPr lang="hu-HU" sz="2000" b="0" cap="none" spc="0">
              <a:ln w="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" name="Kép 19"/>
          <p:cNvPicPr/>
          <p:nvPr/>
        </p:nvPicPr>
        <p:blipFill rotWithShape="1">
          <a:blip r:embed="rId3"/>
          <a:srcRect l="29274" t="51311" r="49622" b="37723"/>
          <a:stretch/>
        </p:blipFill>
        <p:spPr bwMode="auto">
          <a:xfrm>
            <a:off x="2028416" y="4356016"/>
            <a:ext cx="3229384" cy="1347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85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298512"/>
            <a:ext cx="459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Általános vita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5560" y="2129722"/>
            <a:ext cx="796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Kodifikációs összefoglaló segédanyagok készítése a bizottsági ülésekhez</a:t>
            </a:r>
          </a:p>
        </p:txBody>
      </p:sp>
      <p:pic>
        <p:nvPicPr>
          <p:cNvPr id="12" name="Kép 11"/>
          <p:cNvPicPr/>
          <p:nvPr/>
        </p:nvPicPr>
        <p:blipFill rotWithShape="1">
          <a:blip r:embed="rId2"/>
          <a:srcRect l="30093" t="8730" r="31382" b="4761"/>
          <a:stretch/>
        </p:blipFill>
        <p:spPr bwMode="auto">
          <a:xfrm>
            <a:off x="386858" y="2499055"/>
            <a:ext cx="4026884" cy="4176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Kép 12"/>
          <p:cNvPicPr/>
          <p:nvPr/>
        </p:nvPicPr>
        <p:blipFill rotWithShape="1">
          <a:blip r:embed="rId3"/>
          <a:srcRect l="30258" t="8466" r="31382" b="4497"/>
          <a:stretch/>
        </p:blipFill>
        <p:spPr bwMode="auto">
          <a:xfrm>
            <a:off x="4225715" y="2499054"/>
            <a:ext cx="4026884" cy="4176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890609" y="2629957"/>
            <a:ext cx="36910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000" b="0" cap="none" spc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Módosító javaslatok</a:t>
            </a:r>
            <a:endParaRPr lang="hu-HU" sz="2000" b="0" cap="none" spc="0">
              <a:ln w="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935049" y="4851187"/>
            <a:ext cx="36910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000" b="0" cap="none" spc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Kodifikációs vélemény</a:t>
            </a:r>
            <a:endParaRPr lang="hu-HU" sz="2000" b="0" cap="none" spc="0">
              <a:ln w="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3321424" y="3030067"/>
            <a:ext cx="1260235" cy="474724"/>
          </a:xfrm>
          <a:prstGeom prst="straightConnector1">
            <a:avLst/>
          </a:prstGeom>
          <a:ln w="47625">
            <a:solidFill>
              <a:srgbClr val="4F89C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3321424" y="3030067"/>
            <a:ext cx="1260235" cy="1326780"/>
          </a:xfrm>
          <a:prstGeom prst="straightConnector1">
            <a:avLst/>
          </a:prstGeom>
          <a:ln w="47625">
            <a:solidFill>
              <a:srgbClr val="4F89C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2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298512"/>
            <a:ext cx="459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Általános vita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5846" y="2244994"/>
            <a:ext cx="832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Módosító javaslatok benyújtása a kiválasztott bizottsághoz azonnal vagy meghatározott időpontban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2"/>
          <a:srcRect l="35960" t="44127" r="35777" b="34947"/>
          <a:stretch/>
        </p:blipFill>
        <p:spPr>
          <a:xfrm>
            <a:off x="1037398" y="3062050"/>
            <a:ext cx="6547891" cy="3030140"/>
          </a:xfrm>
          <a:prstGeom prst="rect">
            <a:avLst/>
          </a:prstGeom>
        </p:spPr>
      </p:pic>
      <p:sp>
        <p:nvSpPr>
          <p:cNvPr id="19" name="Téglalap 18"/>
          <p:cNvSpPr/>
          <p:nvPr/>
        </p:nvSpPr>
        <p:spPr>
          <a:xfrm>
            <a:off x="4563302" y="3540447"/>
            <a:ext cx="36910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000" b="0" cap="none" spc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Tárgyaló bizottság kiválasztása</a:t>
            </a:r>
            <a:endParaRPr lang="hu-HU" sz="2000" b="0" cap="none" spc="0">
              <a:ln w="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cxnSp>
        <p:nvCxnSpPr>
          <p:cNvPr id="20" name="Egyenes összekötő nyíllal 19"/>
          <p:cNvCxnSpPr/>
          <p:nvPr/>
        </p:nvCxnSpPr>
        <p:spPr>
          <a:xfrm flipH="1">
            <a:off x="5823537" y="3940557"/>
            <a:ext cx="585290" cy="275910"/>
          </a:xfrm>
          <a:prstGeom prst="straightConnector1">
            <a:avLst/>
          </a:prstGeom>
          <a:ln w="47625">
            <a:solidFill>
              <a:srgbClr val="4F89C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298512"/>
            <a:ext cx="459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Általános vita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5846" y="2244994"/>
            <a:ext cx="658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Kodifikációs szakvélemények készítése</a:t>
            </a:r>
          </a:p>
        </p:txBody>
      </p:sp>
      <p:pic>
        <p:nvPicPr>
          <p:cNvPr id="10" name="Kép 9"/>
          <p:cNvPicPr/>
          <p:nvPr/>
        </p:nvPicPr>
        <p:blipFill rotWithShape="1">
          <a:blip r:embed="rId2"/>
          <a:srcRect l="-1" t="10967" r="135" b="37713"/>
          <a:stretch/>
        </p:blipFill>
        <p:spPr bwMode="auto">
          <a:xfrm>
            <a:off x="600596" y="2672612"/>
            <a:ext cx="8017624" cy="3736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0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ParLex-történelem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01510" y="916262"/>
            <a:ext cx="791915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8400" indent="-1168400" algn="just"/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1989-92: Induló állapot</a:t>
            </a:r>
          </a:p>
          <a:p>
            <a:pPr marL="628650" indent="-274638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egypártrendszer helyett új, többpárti parlamenti demokrácia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628650" indent="-274638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iromány-nyilvántartás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statikus, majd dinamikus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adatbázisban</a:t>
            </a:r>
          </a:p>
          <a:p>
            <a:pPr marL="1168400" indent="-1168400" algn="just">
              <a:spcBef>
                <a:spcPts val="600"/>
              </a:spcBef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1992-2015: Kezdeti lépések</a:t>
            </a:r>
          </a:p>
          <a:p>
            <a:pPr marL="628650" indent="-274638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Access alapú</a:t>
            </a:r>
          </a:p>
          <a:p>
            <a:pPr marL="628650" indent="-274638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lokális hálózaton működő informatikai rendszer </a:t>
            </a:r>
          </a:p>
          <a:p>
            <a:pPr marL="628650" indent="-274638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az éves költségvetési törvényjavaslathoz beérkező módosító javaslat rendszerezésére, hivatali feldolgozására</a:t>
            </a:r>
          </a:p>
          <a:p>
            <a:pPr marL="1168400" indent="-1168400" algn="just">
              <a:spcBef>
                <a:spcPts val="600"/>
              </a:spcBef>
            </a:pPr>
            <a:r>
              <a:rPr lang="hu-H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2013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: Döntés 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egy új informatikai rendszer kifejlesztéséről, amely</a:t>
            </a:r>
          </a:p>
          <a:p>
            <a:pPr marL="628650" indent="-274638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web-alapon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működik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  <a:endParaRPr lang="hu-HU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628650" indent="-274638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bárhol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és bármikor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elérhető a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felhasználók számára ,</a:t>
            </a:r>
            <a:endParaRPr lang="hu-HU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628650" indent="-274638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megfelel a korszerű adatbiztonság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követelményeinek,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628650" indent="-274638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lehetőséget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teremt a parlamenti irományok elektronikus szerkesztésére és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benyújtására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  <a:endParaRPr lang="hu-HU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628650" indent="-274638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gyorsabbá és könnyebben elvégezhetővé teszi a hivatali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munka-folyamatokat,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628650" indent="-274638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előmozdítja a törvényalkotásban szereplő valamennyi résztvevő számára a hatékony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munkavégzést,</a:t>
            </a:r>
          </a:p>
          <a:p>
            <a:pPr marL="628650" indent="-274638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egy rendszerbe integrálja a törvényalkotás résztvevőit.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298512"/>
            <a:ext cx="459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Általános vita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5847" y="2244994"/>
            <a:ext cx="417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Benyújtási határidők figyelése</a:t>
            </a:r>
          </a:p>
        </p:txBody>
      </p:sp>
      <p:pic>
        <p:nvPicPr>
          <p:cNvPr id="11" name="Kép 10"/>
          <p:cNvPicPr/>
          <p:nvPr/>
        </p:nvPicPr>
        <p:blipFill rotWithShape="1">
          <a:blip r:embed="rId2"/>
          <a:srcRect l="29100" t="50265" r="28571" b="42857"/>
          <a:stretch/>
        </p:blipFill>
        <p:spPr bwMode="auto">
          <a:xfrm>
            <a:off x="1155888" y="3170181"/>
            <a:ext cx="6570792" cy="1196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8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298512"/>
            <a:ext cx="459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Általános vita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5846" y="2167767"/>
            <a:ext cx="820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ódosító javaslatok készítése során a hivatkozások kezelésére vonatkozó automatikus figyelmeztetés</a:t>
            </a:r>
          </a:p>
        </p:txBody>
      </p:sp>
      <p:pic>
        <p:nvPicPr>
          <p:cNvPr id="10" name="Kép 9"/>
          <p:cNvPicPr/>
          <p:nvPr/>
        </p:nvPicPr>
        <p:blipFill rotWithShape="1">
          <a:blip r:embed="rId2"/>
          <a:srcRect l="19511" t="45503" r="19477" b="38360"/>
          <a:stretch/>
        </p:blipFill>
        <p:spPr bwMode="auto">
          <a:xfrm>
            <a:off x="755838" y="3294552"/>
            <a:ext cx="6810821" cy="1997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39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298512"/>
            <a:ext cx="459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Általános vita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5846" y="2167767"/>
            <a:ext cx="820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Kodifikációs feldolgozást követően a tetszőlegesen kiválasztott módosító javaslatok szövegbe illesztése</a:t>
            </a:r>
          </a:p>
        </p:txBody>
      </p:sp>
      <p:pic>
        <p:nvPicPr>
          <p:cNvPr id="11" name="Kép 10"/>
          <p:cNvPicPr/>
          <p:nvPr/>
        </p:nvPicPr>
        <p:blipFill rotWithShape="1">
          <a:blip r:embed="rId2"/>
          <a:srcRect t="12434" r="298" b="6349"/>
          <a:stretch/>
        </p:blipFill>
        <p:spPr bwMode="auto">
          <a:xfrm>
            <a:off x="1018728" y="2814098"/>
            <a:ext cx="6833682" cy="3815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41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345872" y="2240824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345872" y="3318510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345872" y="4396196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345872" y="5473882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163138"/>
            <a:ext cx="459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Törvényjavaslat szerkesztése és elektronikus benyújtása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345872" y="2376198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Általános vita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345872" y="3453884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Részletes vita a 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bizottságokban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345872" y="4531570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Törvényalkotási bizottság eljárása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45872" y="5609256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Zárószavazás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4643302" y="1803218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638403" y="2880904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4644390" y="3958590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638403" y="5036276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25121 -0.31459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-157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25121 -0.31459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-1574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23629 -0.47153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2358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3507 -0.47037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844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457700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0" y="1298512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Részletes vita a 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bizottságokban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549140" y="1292261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Törvényalkotási bizottság eljárása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0" y="2132868"/>
            <a:ext cx="41775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Bizottsági jelentés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Bizottsági módosító javaslat</a:t>
            </a:r>
          </a:p>
        </p:txBody>
      </p:sp>
      <p:pic>
        <p:nvPicPr>
          <p:cNvPr id="18" name="Kép 17"/>
          <p:cNvPicPr/>
          <p:nvPr/>
        </p:nvPicPr>
        <p:blipFill rotWithShape="1">
          <a:blip r:embed="rId2"/>
          <a:srcRect l="-134" t="10886" r="228" b="4815"/>
          <a:stretch/>
        </p:blipFill>
        <p:spPr bwMode="auto">
          <a:xfrm>
            <a:off x="1165860" y="2965377"/>
            <a:ext cx="7063740" cy="3709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93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844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457700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0" y="1298512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Részletes vita a 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bizottságokban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549140" y="1292261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Törvényalkotási bizottság eljárása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-6572" y="2209963"/>
            <a:ext cx="804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Bizottsági és egyéb állásfoglalások rögzítése</a:t>
            </a:r>
          </a:p>
        </p:txBody>
      </p:sp>
      <p:pic>
        <p:nvPicPr>
          <p:cNvPr id="8" name="Kép 7"/>
          <p:cNvPicPr/>
          <p:nvPr/>
        </p:nvPicPr>
        <p:blipFill rotWithShape="1">
          <a:blip r:embed="rId2"/>
          <a:srcRect t="12168" b="5821"/>
          <a:stretch/>
        </p:blipFill>
        <p:spPr bwMode="auto">
          <a:xfrm>
            <a:off x="680085" y="2579295"/>
            <a:ext cx="7829549" cy="3764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Kép 8"/>
          <p:cNvPicPr/>
          <p:nvPr/>
        </p:nvPicPr>
        <p:blipFill rotWithShape="1">
          <a:blip r:embed="rId2"/>
          <a:srcRect l="25794" t="56613" r="25595" b="6085"/>
          <a:stretch/>
        </p:blipFill>
        <p:spPr bwMode="auto">
          <a:xfrm>
            <a:off x="1008204" y="3512583"/>
            <a:ext cx="7173310" cy="3200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93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844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457700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0" y="1298512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Részletes vita a 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bizottságokban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549140" y="1292261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Törvényalkotási bizottság eljárása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527" y="2243113"/>
            <a:ext cx="866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Bizottsági saját módosítási szándék rögzítése és/vagy más tervezetek átvétele</a:t>
            </a:r>
          </a:p>
        </p:txBody>
      </p:sp>
      <p:pic>
        <p:nvPicPr>
          <p:cNvPr id="13" name="Kép 12"/>
          <p:cNvPicPr/>
          <p:nvPr/>
        </p:nvPicPr>
        <p:blipFill rotWithShape="1">
          <a:blip r:embed="rId2"/>
          <a:srcRect l="71429" t="71693" r="10549" b="14550"/>
          <a:stretch/>
        </p:blipFill>
        <p:spPr bwMode="auto">
          <a:xfrm>
            <a:off x="1306389" y="2956136"/>
            <a:ext cx="5077974" cy="2191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Kép 13"/>
          <p:cNvPicPr/>
          <p:nvPr/>
        </p:nvPicPr>
        <p:blipFill rotWithShape="1">
          <a:blip r:embed="rId3"/>
          <a:srcRect l="29596" t="40476" r="29563" b="33069"/>
          <a:stretch/>
        </p:blipFill>
        <p:spPr bwMode="auto">
          <a:xfrm>
            <a:off x="2297430" y="3266848"/>
            <a:ext cx="5730116" cy="2866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013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844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457700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0" y="1298512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Részletes vita a 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bizottságokban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549140" y="1292261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Törvényalkotási bizottság eljárása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5846" y="2167767"/>
            <a:ext cx="83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Alternatívák megjelenítése, összehasonlítása, 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kezelése</a:t>
            </a:r>
            <a:endParaRPr lang="hu-HU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Kép 15"/>
          <p:cNvPicPr/>
          <p:nvPr/>
        </p:nvPicPr>
        <p:blipFill rotWithShape="1">
          <a:blip r:embed="rId2"/>
          <a:srcRect l="-166" t="25397" r="60318" b="5291"/>
          <a:stretch/>
        </p:blipFill>
        <p:spPr bwMode="auto">
          <a:xfrm>
            <a:off x="1391662" y="2669524"/>
            <a:ext cx="5317748" cy="3879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églalap 16"/>
          <p:cNvSpPr/>
          <p:nvPr/>
        </p:nvSpPr>
        <p:spPr>
          <a:xfrm>
            <a:off x="5614862" y="3780477"/>
            <a:ext cx="36910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000" b="0" cap="none" spc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Alternatív tartalmú módosítások</a:t>
            </a:r>
            <a:endParaRPr lang="hu-HU" sz="2000" b="0" cap="none" spc="0">
              <a:ln w="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6555057" y="4488363"/>
            <a:ext cx="737283" cy="368348"/>
          </a:xfrm>
          <a:prstGeom prst="straightConnector1">
            <a:avLst/>
          </a:prstGeom>
          <a:ln w="47625">
            <a:solidFill>
              <a:srgbClr val="4F89C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844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457700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0" y="1298512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Részletes vita a 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bizottságokban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549140" y="1292261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Törvényalkotási bizottság eljárása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5846" y="2167767"/>
            <a:ext cx="837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Tetszőleges bizottsági módosítási szándékok szövegbe illesztésével előzetes törvényszöveg előállítása 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(automatikus változáskezelés, 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hivatkozásmódosulás)</a:t>
            </a:r>
          </a:p>
        </p:txBody>
      </p:sp>
      <p:pic>
        <p:nvPicPr>
          <p:cNvPr id="13" name="Kép 12"/>
          <p:cNvPicPr/>
          <p:nvPr/>
        </p:nvPicPr>
        <p:blipFill rotWithShape="1">
          <a:blip r:embed="rId2"/>
          <a:srcRect l="25463" t="17990" r="27414" b="5821"/>
          <a:stretch/>
        </p:blipFill>
        <p:spPr bwMode="auto">
          <a:xfrm>
            <a:off x="2702998" y="2881287"/>
            <a:ext cx="3783723" cy="382194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60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345872" y="2240824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345872" y="3318510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345872" y="4396196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345872" y="5473882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163138"/>
            <a:ext cx="459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Törvényjavaslat szerkesztése és elektronikus benyújtása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345872" y="2376198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Általános vita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345872" y="3453884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Részletes vita a </a:t>
            </a:r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bizottságokban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345872" y="4531570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Törvényalkotási bizottság eljárása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45872" y="5609256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Zárószavazás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4643302" y="1803218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638403" y="2880904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4644390" y="3958590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638403" y="5036276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99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0069 -0.62871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143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0052 -0.62871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ParLex-történelem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01510" y="953992"/>
            <a:ext cx="7916161" cy="579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Alaptörvényben rögzített jogszabályi hierarchia</a:t>
            </a:r>
          </a:p>
          <a:p>
            <a:pPr marL="720725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alkotmány</a:t>
            </a:r>
          </a:p>
          <a:p>
            <a:pPr marL="720725" indent="-285750">
              <a:spcBef>
                <a:spcPts val="300"/>
              </a:spcBef>
              <a:buFont typeface="Wingdings" panose="05000000000000000000" pitchFamily="2" charset="2"/>
              <a:buChar char="v"/>
              <a:tabLst>
                <a:tab pos="892175" algn="l"/>
              </a:tabLst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</a:t>
            </a:r>
          </a:p>
          <a:p>
            <a:pPr marL="720725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kormányrendelet</a:t>
            </a:r>
          </a:p>
          <a:p>
            <a:pPr marL="720725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miniszteri rendelet</a:t>
            </a:r>
          </a:p>
          <a:p>
            <a:pPr marL="720725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önkormányzati rendelet</a:t>
            </a:r>
          </a:p>
          <a:p>
            <a:pPr>
              <a:spcBef>
                <a:spcPts val="1000"/>
              </a:spcBef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 jogszabályok szerkesztésének rendeleti szintű szabályozása</a:t>
            </a:r>
          </a:p>
          <a:p>
            <a:pPr marL="720725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miniszteri rendelet a jogszabályszerkesztésről</a:t>
            </a:r>
          </a:p>
          <a:p>
            <a:pPr marL="720725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jogszabályi struktúra meghatározása</a:t>
            </a:r>
          </a:p>
          <a:p>
            <a:pPr marL="720725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tételesen felsorolt szerkezeti egységek</a:t>
            </a:r>
          </a:p>
          <a:p>
            <a:pPr marL="720725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pontosan definiált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hivatkozásfelépítési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szabályok</a:t>
            </a:r>
          </a:p>
          <a:p>
            <a:pPr>
              <a:spcBef>
                <a:spcPts val="1000"/>
              </a:spcBef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Házszabályban rögzített állandó parlamenti eljárási folyamatok</a:t>
            </a:r>
          </a:p>
          <a:p>
            <a:pPr marL="720725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 törvényalkotási alapeljárás</a:t>
            </a:r>
          </a:p>
          <a:p>
            <a:pPr marL="720725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kivételes (gyorsító) eljárások</a:t>
            </a:r>
          </a:p>
          <a:p>
            <a:pPr marL="720725" indent="-285750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különleges eljárások</a:t>
            </a:r>
          </a:p>
          <a:p>
            <a:pPr marL="1703388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költségvetési törvényjavaslat</a:t>
            </a:r>
          </a:p>
          <a:p>
            <a:pPr marL="1703388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egyházi eljárás</a:t>
            </a:r>
          </a:p>
          <a:p>
            <a:pPr marL="1703388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nemzetközi szerződések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D:\Users\SUCHGY\Desktop\PARLeX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86" y="4867726"/>
            <a:ext cx="74597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SUCHGY\Desktop\PARLeX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86" y="5228176"/>
            <a:ext cx="74597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SUCHGY\Desktop\PARLeX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72" y="5782126"/>
            <a:ext cx="745970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8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345872" y="1298512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Zárószavazás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0126" y="2136372"/>
            <a:ext cx="820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Ülésvezetési segédanyag a szavazásokhoz a plenáris ülésre (docx)</a:t>
            </a:r>
          </a:p>
        </p:txBody>
      </p:sp>
      <p:pic>
        <p:nvPicPr>
          <p:cNvPr id="18" name="Kép 17"/>
          <p:cNvPicPr/>
          <p:nvPr/>
        </p:nvPicPr>
        <p:blipFill rotWithShape="1">
          <a:blip r:embed="rId2"/>
          <a:srcRect l="24444" t="17460" r="24603" b="19736"/>
          <a:stretch/>
        </p:blipFill>
        <p:spPr bwMode="auto">
          <a:xfrm>
            <a:off x="1931670" y="2505704"/>
            <a:ext cx="4434840" cy="4352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08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345872" y="1298512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Zárószavazás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0126" y="2136372"/>
            <a:ext cx="856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Letölthető szavazási silabusz a frakcióknak (xls)</a:t>
            </a:r>
          </a:p>
        </p:txBody>
      </p:sp>
      <p:pic>
        <p:nvPicPr>
          <p:cNvPr id="8" name="Kép 7"/>
          <p:cNvPicPr/>
          <p:nvPr/>
        </p:nvPicPr>
        <p:blipFill rotWithShape="1">
          <a:blip r:embed="rId2"/>
          <a:srcRect l="-122" t="26857" r="20824" b="38105"/>
          <a:stretch/>
        </p:blipFill>
        <p:spPr bwMode="auto">
          <a:xfrm>
            <a:off x="1155888" y="2654836"/>
            <a:ext cx="6421473" cy="3559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32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345872" y="1298512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Zárószavazás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71596" y="1979721"/>
            <a:ext cx="737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Szavazási eredmények rögzítése és átvétele a kihirdetendő törvényszöveg előállításához</a:t>
            </a:r>
          </a:p>
        </p:txBody>
      </p:sp>
      <p:pic>
        <p:nvPicPr>
          <p:cNvPr id="10" name="Kép 9"/>
          <p:cNvPicPr/>
          <p:nvPr/>
        </p:nvPicPr>
        <p:blipFill rotWithShape="1">
          <a:blip r:embed="rId2"/>
          <a:srcRect l="-331" t="11111" r="628" b="39947"/>
          <a:stretch/>
        </p:blipFill>
        <p:spPr bwMode="auto">
          <a:xfrm>
            <a:off x="588766" y="2713808"/>
            <a:ext cx="7835144" cy="3187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églalap 10"/>
          <p:cNvSpPr/>
          <p:nvPr/>
        </p:nvSpPr>
        <p:spPr>
          <a:xfrm rot="20552174">
            <a:off x="5095206" y="5621084"/>
            <a:ext cx="369105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000" b="0" cap="none" spc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Átvett szavazási eredmények</a:t>
            </a:r>
            <a:endParaRPr lang="hu-HU" sz="2000" b="0" cap="none" spc="0">
              <a:ln w="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345872" y="1298512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Zárószavazás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88716" y="1882306"/>
            <a:ext cx="853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Az elfogadott módosításokkal összefüggő hivatkozások automatikus átvezetése, elfogadott törvény végleges szerkezetének és szövegének generálása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Kép 12"/>
          <p:cNvPicPr/>
          <p:nvPr/>
        </p:nvPicPr>
        <p:blipFill rotWithShape="1">
          <a:blip r:embed="rId2"/>
          <a:srcRect t="12434" r="298" b="6349"/>
          <a:stretch/>
        </p:blipFill>
        <p:spPr bwMode="auto">
          <a:xfrm>
            <a:off x="1519581" y="2700980"/>
            <a:ext cx="6657852" cy="3807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41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A fejlesztés irányai – A jövő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70672" y="1608550"/>
            <a:ext cx="7587575" cy="447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kiterjesztés többféle felhasználói platformra (mobiltelefon, </a:t>
            </a:r>
            <a:r>
              <a:rPr lang="hu-HU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tablet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 teljes magyar 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jogalkotási folyamat elektronikussá tétele 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(„Integrált 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Jogalkotási 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Rendszer”):</a:t>
            </a:r>
            <a:endParaRPr lang="hu-HU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868363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kormányzati 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előkészítés, egyeztetési folyamatok</a:t>
            </a:r>
          </a:p>
          <a:p>
            <a:pPr marL="868363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közös 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jogszabályleíró séma alkalmazása</a:t>
            </a:r>
          </a:p>
          <a:p>
            <a:pPr marL="868363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digitális 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aláírás</a:t>
            </a:r>
          </a:p>
          <a:p>
            <a:pPr marL="868363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köztársasági 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elnöki kihirdetés (</a:t>
            </a:r>
            <a:r>
              <a:rPr lang="hu-HU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e-promulgáció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</a:p>
          <a:p>
            <a:pPr marL="868363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automatikus </a:t>
            </a:r>
            <a:r>
              <a:rPr lang="hu-HU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jogszabálymegjelentetés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a 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hivatalos Közlönyben</a:t>
            </a:r>
            <a:endParaRPr lang="hu-HU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868363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előhatályosító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funkció kiterjesztése a teljes jogi környezetre</a:t>
            </a:r>
          </a:p>
          <a:p>
            <a:pPr marL="868363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hivatkozáskezelés 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és kapcsolatok keresése a magyar és az uniós jogszabályokban</a:t>
            </a:r>
          </a:p>
          <a:p>
            <a:pPr marL="868363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Digitális Nemzeti Jogszabálytár integrációja</a:t>
            </a:r>
          </a:p>
          <a:p>
            <a:pPr marL="868363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önkormányzati 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rendeletalkotás 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uniformizálása</a:t>
            </a:r>
            <a:r>
              <a:rPr lang="hu-HU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segítése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papírmentes Parlament</a:t>
            </a:r>
            <a:endParaRPr lang="hu-HU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6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ParLex-történelem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90222" y="1073095"/>
            <a:ext cx="79274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2014 eleje</a:t>
            </a: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műszaki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specifikáció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elkészítése, közbeszerzés kiírása 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versenytárgyalás, szerződéskötés külső fejlesztővel</a:t>
            </a: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projektlétszám: 10 fő fejlesztő + 20 fő hivatali munkatárs</a:t>
            </a: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saját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forrás (kb. 400.000 €)</a:t>
            </a:r>
          </a:p>
          <a:p>
            <a:pPr algn="just"/>
            <a:endParaRPr lang="hu-HU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2014-2016</a:t>
            </a:r>
            <a:endParaRPr lang="hu-H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funkcionális munkacsoportok – érintett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szervezetek, szervezeti egységek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bevonása</a:t>
            </a: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fejlesztés az agilis módszertan szerint – folyamatos igényegyeztetés, 2-3 hetes sprintek, eredménytermékek ellenőrzése és elfogadása</a:t>
            </a: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fél évenkénti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funkcionális átvételi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tesztek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2016-2017</a:t>
            </a:r>
            <a:endParaRPr lang="hu-H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ParLex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átvétele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kétütemű bevezetés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(2016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ősz: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belső, hivatali használat,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2017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tavasz: teljes körű használat),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kulcsfelhasználók képzése, felhasználói oktatások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ParLex-történelem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90222" y="1073095"/>
            <a:ext cx="79274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2014 eleje</a:t>
            </a: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műszaki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specifikáció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elkészítése, közbeszerzés kiírása 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versenytárgyalás, szerződéskötés külső fejlesztővel</a:t>
            </a: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projektlétszám: 10 fő fejlesztő + 20 fő hivatali munkatárs</a:t>
            </a: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saját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forrás (kb. 400.000 €)</a:t>
            </a:r>
          </a:p>
          <a:p>
            <a:pPr algn="just"/>
            <a:endParaRPr lang="hu-HU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2014-2016</a:t>
            </a:r>
            <a:endParaRPr lang="hu-H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funkcionális munkacsoportok – érintett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szervezetek, szervezeti egységek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bevonása</a:t>
            </a: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fejlesztés az agilis módszertan szerint – folyamatos igényegyeztetés, 2-3 hetes sprintek, eredménytermékek ellenőrzése és elfogadása</a:t>
            </a: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fél évenkénti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funkcionális átvételi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tesztek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2016-2017</a:t>
            </a:r>
            <a:endParaRPr lang="hu-H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ParLex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átvétele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kétütemű bevezetés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(2016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ősz: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belső, hivatali használat,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2017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tavasz: teljes körű használat),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kulcsfelhasználók képzése, felhasználói oktatások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A ParLex fő funkciói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73008" y="982012"/>
            <a:ext cx="7568119" cy="545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Dokumentumszerkesztés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892175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sablonhasználat</a:t>
            </a:r>
          </a:p>
          <a:p>
            <a:pPr marL="892175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importálás lehetősége</a:t>
            </a:r>
          </a:p>
          <a:p>
            <a:pPr marL="892175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szöveg tartalmának manuális rögzítése</a:t>
            </a:r>
          </a:p>
          <a:p>
            <a:pPr marL="892175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definiált szerkesztéstechnikai ellenőrzések</a:t>
            </a:r>
          </a:p>
          <a:p>
            <a:pPr marL="892175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hivatkozáskezelés</a:t>
            </a:r>
          </a:p>
          <a:p>
            <a:pPr marL="892175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letöltés és nyomtatás (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word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és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pdf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Folyamatkezelés</a:t>
            </a:r>
          </a:p>
          <a:p>
            <a:pPr marL="892175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eljárási szakasztól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függő munkafolyamatok elvégzésének lehetősége</a:t>
            </a:r>
          </a:p>
          <a:p>
            <a:pPr marL="892175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határidőfigyelés</a:t>
            </a:r>
            <a:endParaRPr lang="hu-HU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892175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adatcsere más belső informatikai rendszerrel</a:t>
            </a:r>
          </a:p>
          <a:p>
            <a:pPr marL="892175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értesítések beállításának lehetősége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Előhatályosítás</a:t>
            </a:r>
            <a:endParaRPr lang="hu-HU" b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892175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hivatkozások automatikus átvezetése</a:t>
            </a:r>
          </a:p>
          <a:p>
            <a:pPr marL="892175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alternatívák figyelése</a:t>
            </a:r>
          </a:p>
          <a:p>
            <a:pPr marL="892175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automatikus szövegfrissítés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9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345872" y="2240824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345872" y="3318510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345872" y="4396196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345872" y="5473882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163138"/>
            <a:ext cx="459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Törvényjavaslat szerkesztése és elektronikus benyújtása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345872" y="2376198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Általános vita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345872" y="3453884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Részletes vita a bizottságokban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345872" y="4531570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Törvényalkotási bizottság eljárása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45872" y="5609256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Zárószavazás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4643302" y="1803218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638403" y="2880904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4644390" y="3958590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638403" y="5036276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345872" y="2240824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345872" y="3318510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345872" y="4396196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345872" y="5473882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163138"/>
            <a:ext cx="459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Törvényjavaslat szerkesztése és elektronikus benyújtása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345872" y="2376198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Általános vita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345872" y="3453884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Részletes vita a bizottságokban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345872" y="4531570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Törvényalkotási bizottság eljárása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45872" y="5609256"/>
            <a:ext cx="4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Zárószavazás a plenáris ülésen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4643302" y="1803218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638403" y="2880904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4644390" y="3958590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638403" y="5036276"/>
            <a:ext cx="0" cy="4709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7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2400" cap="small" smtClean="0">
                <a:solidFill>
                  <a:srgbClr val="FFFFFF"/>
                </a:solidFill>
                <a:latin typeface="Georgia"/>
                <a:cs typeface="Georgia"/>
              </a:rPr>
              <a:t>ParLex-funkciók a törvényalkotási folyamatban</a:t>
            </a:r>
            <a:endParaRPr lang="hu-HU" sz="2400" cap="small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5872" y="1163138"/>
            <a:ext cx="4594860" cy="640080"/>
          </a:xfrm>
          <a:prstGeom prst="rect">
            <a:avLst/>
          </a:prstGeom>
          <a:gradFill flip="none" rotWithShape="1">
            <a:gsLst>
              <a:gs pos="0">
                <a:srgbClr val="B37F4D">
                  <a:tint val="66000"/>
                  <a:satMod val="160000"/>
                </a:srgbClr>
              </a:gs>
              <a:gs pos="50000">
                <a:srgbClr val="B37F4D">
                  <a:tint val="44500"/>
                  <a:satMod val="160000"/>
                </a:srgbClr>
              </a:gs>
              <a:gs pos="100000">
                <a:srgbClr val="B37F4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345872" y="1163138"/>
            <a:ext cx="459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Törvényjavaslat szerkesztése és elektronikus benyújtása</a:t>
            </a:r>
            <a:endParaRPr lang="hu-HU" b="1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5846" y="2171600"/>
            <a:ext cx="530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Importhibák jelzése és automatikus javítása</a:t>
            </a:r>
          </a:p>
        </p:txBody>
      </p:sp>
      <p:pic>
        <p:nvPicPr>
          <p:cNvPr id="18" name="Kép 17"/>
          <p:cNvPicPr/>
          <p:nvPr/>
        </p:nvPicPr>
        <p:blipFill rotWithShape="1">
          <a:blip r:embed="rId2"/>
          <a:srcRect l="39847" t="68783" r="960" b="5556"/>
          <a:stretch/>
        </p:blipFill>
        <p:spPr bwMode="auto">
          <a:xfrm>
            <a:off x="1635948" y="2772433"/>
            <a:ext cx="6914706" cy="3295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41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1001</Words>
  <Application>Microsoft Office PowerPoint</Application>
  <PresentationFormat>Diavetítés a képernyőre (4:3 oldalarány)</PresentationFormat>
  <Paragraphs>212</Paragraphs>
  <Slides>34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9" baseType="lpstr">
      <vt:lpstr>Arial</vt:lpstr>
      <vt:lpstr>Calibri</vt:lpstr>
      <vt:lpstr>Georgia</vt:lpstr>
      <vt:lpstr>Wingdings</vt:lpstr>
      <vt:lpstr>Office Theme</vt:lpstr>
      <vt:lpstr>PowerPoint bemutató</vt:lpstr>
      <vt:lpstr>ParLex-történelem</vt:lpstr>
      <vt:lpstr>ParLex-történelem</vt:lpstr>
      <vt:lpstr>ParLex-történelem</vt:lpstr>
      <vt:lpstr>ParLex-történelem</vt:lpstr>
      <vt:lpstr>A ParLex fő funkciói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ParLex-funkciók a törvényalkotási folyamatban</vt:lpstr>
      <vt:lpstr>A fejlesztés irányai – A jövő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egészségbiztosítás</dc:title>
  <dc:creator>User</dc:creator>
  <cp:lastModifiedBy>dr. Bukvai Zoltán</cp:lastModifiedBy>
  <cp:revision>47</cp:revision>
  <dcterms:created xsi:type="dcterms:W3CDTF">2015-09-08T12:12:34Z</dcterms:created>
  <dcterms:modified xsi:type="dcterms:W3CDTF">2017-09-28T12:47:48Z</dcterms:modified>
</cp:coreProperties>
</file>